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7E5"/>
    <a:srgbClr val="FFFFFF"/>
    <a:srgbClr val="E6D1C2"/>
    <a:srgbClr val="E4D7B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5E3F0-D102-468E-B84F-CB6E6A2D012A}" v="621" dt="2023-12-03T14:01:05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1C43E-BE7B-BAFF-153F-E896A05D3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5FFBD-1BAE-8490-FC9C-F047A9894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BA2D6-DEE2-FACF-D2A2-1FB0AE28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0C3C-3F35-23B9-9641-A40E2853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6343D-1A24-ECD5-50DC-A3C80C5E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0ABB-DF72-0F05-86CC-C90EF3AB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0CF8A-D60B-D8BC-37AA-6365E0B85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795EC-239A-7348-C8D3-015C8C88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0519F-D3E1-F1DC-F6A7-5F4A46F5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7DA45-6969-50AF-EBD0-4B2D12D0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6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FF251-E701-75FF-E736-4DE8DEAC1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7C24D-2D5B-450B-72E4-C78852F40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2BAE7-9E0D-16D8-2EED-68C55787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C16F8-5637-E8D1-67A4-B5224949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5F621-D749-1D59-51B2-CD1B1F27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5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A95C-0274-F696-2C54-BF258925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437F-2164-7C09-4A5F-628692C8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778FC-5A3C-E821-0FB5-7233C596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9E214-081A-1C82-4E18-F742C9DA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0A6E7-3744-F302-EF1F-5833ECE4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5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F51E-FF36-B11F-EF78-BB31560C4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43370-4FBD-E889-1F87-BACD7F830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1B16A-2DF9-9745-EECC-83BD448FD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3A787-4043-2E15-A527-04785E28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0C494-248B-B31A-3388-3FFF85D5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089A-019D-1834-C082-D068F97F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B0FD-4CBF-B6D1-6547-D87F9ACDA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8DE71-EBD3-EACF-9C6C-7106BF727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C814-5E15-FEED-B844-08127BFC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3F954-52E2-7941-87B4-31FB8683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E77A1-A833-1FA6-40FA-523699E0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3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1FFB9-C04F-E487-3B91-782C5B8A6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D86D-D2AD-94D7-BDBA-384B99A1D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09619-2637-D488-46C5-AA68637A5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F8579-446C-EC69-E2DB-B7ED26477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1DD32-9DDF-D734-86A1-8B5909B5D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F07E3-A870-373B-4BED-DC7EC538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20008D-4F7B-BED3-6D0C-E64EB9669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13BEB-65B5-A601-59D1-4A6E8293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81D1-7202-F384-327A-4E24E63C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B6959-E068-7B10-F64F-FED7FFF3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51DCF-A259-5C1A-7AEB-86A964FF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4CFF3-2E6A-07AA-6953-B01BF4B3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2C91D-7947-DE8C-D5BA-B8D3F5CD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7EAE32-4529-90F7-BCB9-9BCDF8B6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F74FC-CB9E-FFAC-5289-B2AD753E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61E0-4E67-72BC-902A-32C8386C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AC3E-CEA6-3F14-B7BB-491DA5F59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9C3D-CECE-67F9-C653-E5AD4333E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47677-9AC4-7E49-1F4C-88C24978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48C5F-F0DC-287F-8873-A054DBCC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2129B-01BE-5149-0452-C93CA6AA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2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2231-6EC2-AC7A-3027-13450B79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5E98C-D222-764A-7AF5-52A1DF8DB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14D5C-6F34-1314-0E35-E793A210D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EA366-A417-11DF-D8D4-3564FAC0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7D5D4-1E51-60EC-0653-429E17E5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1DDE6-ADD7-5A4F-30DD-A19A7DF6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6C12F-783E-5D46-6629-4DE731C5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6D8-2B75-BE6E-03B0-0FCB2805E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4E0CC-CAAD-75A4-F5C0-784FA897A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B8B23-8FB3-4E1E-B0E4-D7951D035DF6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FDEE-3A12-19F5-F813-FA524A458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C07F9-23A4-9D46-5104-B7D72E9CA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1B3E-B7E6-437C-A6EE-28F137700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8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 up of engagement rings">
            <a:extLst>
              <a:ext uri="{FF2B5EF4-FFF2-40B4-BE49-F238E27FC236}">
                <a16:creationId xmlns:a16="http://schemas.microsoft.com/office/drawing/2014/main" id="{0A790377-C03F-606C-4345-E0F7AD596A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96" t="23391" r="1695"/>
          <a:stretch/>
        </p:blipFill>
        <p:spPr>
          <a:xfrm>
            <a:off x="20" y="10"/>
            <a:ext cx="12191981" cy="68579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D5FDC-2B88-3720-FC64-F0319F9EC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286" y="3109258"/>
            <a:ext cx="11787428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solidFill>
                  <a:srgbClr val="E4D7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guet Script" panose="00000500000000000000" pitchFamily="2" charset="0"/>
              </a:rPr>
              <a:t>Marriage &amp; Divorce:</a:t>
            </a:r>
            <a:br>
              <a:rPr lang="en-US" sz="6600" dirty="0">
                <a:solidFill>
                  <a:srgbClr val="E4D7BE"/>
                </a:solidFill>
                <a:latin typeface="Baguet Script" panose="00000500000000000000" pitchFamily="2" charset="0"/>
              </a:rPr>
            </a:br>
            <a:r>
              <a:rPr lang="en-US" sz="6600" dirty="0">
                <a:solidFill>
                  <a:srgbClr val="E4D7BE"/>
                </a:solidFill>
                <a:latin typeface="Harrington" panose="04040505050A02020702" pitchFamily="82" charset="0"/>
              </a:rPr>
              <a:t>the exception, who may appeal? </a:t>
            </a:r>
            <a:endParaRPr lang="en-US" sz="6600" dirty="0">
              <a:solidFill>
                <a:srgbClr val="E4D7BE"/>
              </a:solidFill>
              <a:latin typeface="Baguet Script" panose="00000500000000000000" pitchFamily="2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20C75-5D88-2C3F-F087-26A75DCA3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532120"/>
            <a:ext cx="9785897" cy="763981"/>
          </a:xfrm>
          <a:solidFill>
            <a:srgbClr val="000000"/>
          </a:solidFill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  </a:t>
            </a:r>
            <a:r>
              <a:rPr lang="en-US" sz="3600" u="sng" dirty="0">
                <a:solidFill>
                  <a:schemeClr val="bg1"/>
                </a:solidFill>
              </a:rPr>
              <a:t>Matthew 19</a:t>
            </a:r>
          </a:p>
        </p:txBody>
      </p:sp>
    </p:spTree>
    <p:extLst>
      <p:ext uri="{BB962C8B-B14F-4D97-AF65-F5344CB8AC3E}">
        <p14:creationId xmlns:p14="http://schemas.microsoft.com/office/powerpoint/2010/main" val="47099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D0F4-F4E1-9D1F-2DAA-56EC94EC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0"/>
            <a:ext cx="6847840" cy="1616203"/>
          </a:xfrm>
        </p:spPr>
        <p:txBody>
          <a:bodyPr anchor="b">
            <a:normAutofit/>
          </a:bodyPr>
          <a:lstStyle/>
          <a:p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rif" panose="020B0502040204020203" pitchFamily="18" charset="0"/>
                <a:cs typeface="Aptos Serif" panose="020B0502040204020203" pitchFamily="18" charset="0"/>
              </a:rPr>
              <a:t>How to consider this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FA1C-62BB-DBCB-DA88-DBF2559D6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828800"/>
            <a:ext cx="7132320" cy="46736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“so that we may no longer be children, tossed to and </a:t>
            </a:r>
            <a:r>
              <a:rPr lang="en-US" sz="3600" dirty="0" err="1"/>
              <a:t>fro</a:t>
            </a:r>
            <a:r>
              <a:rPr lang="en-US" sz="3600" dirty="0"/>
              <a:t> by the waves and carried about by every wind of doctrine, by human cunning, by craftiness in deceitful schemes. </a:t>
            </a:r>
          </a:p>
          <a:p>
            <a:pPr marL="0" indent="0">
              <a:buNone/>
            </a:pPr>
            <a:r>
              <a:rPr lang="en-US" sz="3600" dirty="0"/>
              <a:t>Rather, speaking the truth in love, we are to grow up in every way into him who is the head, into Christ”</a:t>
            </a:r>
          </a:p>
          <a:p>
            <a:pPr marL="0" indent="0">
              <a:buNone/>
            </a:pPr>
            <a:r>
              <a:rPr lang="en-US" sz="3600" b="1" u="sng" dirty="0"/>
              <a:t>Ephesians 4:14-15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D1D37B-A7C3-8E99-22D3-7E986C773E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011"/>
          <a:stretch/>
        </p:blipFill>
        <p:spPr>
          <a:xfrm>
            <a:off x="7911708" y="1719301"/>
            <a:ext cx="3403599" cy="34193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072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D0F4-F4E1-9D1F-2DAA-56EC94EC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0"/>
            <a:ext cx="6847840" cy="1616203"/>
          </a:xfrm>
        </p:spPr>
        <p:txBody>
          <a:bodyPr anchor="b">
            <a:normAutofit/>
          </a:bodyPr>
          <a:lstStyle/>
          <a:p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rif" panose="020B0502040204020203" pitchFamily="18" charset="0"/>
                <a:cs typeface="Aptos Serif" panose="020B0502040204020203" pitchFamily="18" charset="0"/>
              </a:rPr>
              <a:t>How to consider this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FA1C-62BB-DBCB-DA88-DBF2559D6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828800"/>
            <a:ext cx="7132320" cy="46736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“to put off your old self, which belongs to your former manner of life and is corrupt through deceitful desires, </a:t>
            </a:r>
          </a:p>
          <a:p>
            <a:pPr marL="0" indent="0">
              <a:buNone/>
            </a:pPr>
            <a:r>
              <a:rPr lang="en-US" sz="3600" dirty="0"/>
              <a:t>and to be renewed in the spirit of your minds, </a:t>
            </a:r>
          </a:p>
          <a:p>
            <a:pPr marL="0" indent="0">
              <a:buNone/>
            </a:pPr>
            <a:r>
              <a:rPr lang="en-US" sz="3600" b="1" u="sng" dirty="0"/>
              <a:t>Ephesians 4:22-23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D1D37B-A7C3-8E99-22D3-7E986C773E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011"/>
          <a:stretch/>
        </p:blipFill>
        <p:spPr>
          <a:xfrm>
            <a:off x="7911708" y="1719301"/>
            <a:ext cx="3403599" cy="34193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09032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A21E25-E570-3CFC-9E0A-8A1FE2B6A4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" t="19035" r="-84"/>
          <a:stretch/>
        </p:blipFill>
        <p:spPr>
          <a:xfrm>
            <a:off x="0" y="2143759"/>
            <a:ext cx="12202174" cy="471423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DD77349-6ADE-99FE-8E04-12919EE5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B2B92C-44DF-B41D-C67A-EBF175DF5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1EB2F1-D26A-D7C9-E9AC-B63BE629A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D16430-53D3-47E5-F4B8-B441E710D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D30C59-BFBD-7A7B-1ABF-05545FCDE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445" y="77222"/>
            <a:ext cx="10477109" cy="1305375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The Law and its Exception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FC51A-2FCF-DDAB-3BF3-C65C2257C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1483471"/>
            <a:ext cx="12049760" cy="5374529"/>
          </a:xfrm>
        </p:spPr>
        <p:txBody>
          <a:bodyPr>
            <a:noAutofit/>
          </a:bodyPr>
          <a:lstStyle/>
          <a:p>
            <a:r>
              <a:rPr lang="en-US" sz="3500" b="1" dirty="0">
                <a:solidFill>
                  <a:srgbClr val="FFFFFF"/>
                </a:solidFill>
              </a:rPr>
              <a:t>What is </a:t>
            </a:r>
            <a:r>
              <a:rPr lang="en-US" sz="3500" b="1" i="1" dirty="0">
                <a:solidFill>
                  <a:srgbClr val="FFFFFF"/>
                </a:solidFill>
              </a:rPr>
              <a:t>“</a:t>
            </a:r>
            <a:r>
              <a:rPr lang="en-US" sz="3500" b="1" i="1" dirty="0" err="1">
                <a:solidFill>
                  <a:srgbClr val="FFFFFF"/>
                </a:solidFill>
              </a:rPr>
              <a:t>porneia</a:t>
            </a:r>
            <a:r>
              <a:rPr lang="en-US" sz="3500" b="1" i="1" dirty="0">
                <a:solidFill>
                  <a:srgbClr val="FFFFFF"/>
                </a:solidFill>
              </a:rPr>
              <a:t>”  </a:t>
            </a:r>
            <a:r>
              <a:rPr lang="en-US" sz="3500" b="1" dirty="0">
                <a:solidFill>
                  <a:srgbClr val="FFFFFF"/>
                </a:solidFill>
              </a:rPr>
              <a:t>(fornication)?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FFFFFF"/>
                </a:solidFill>
              </a:rPr>
              <a:t>	-it is a physical sin (</a:t>
            </a:r>
            <a:r>
              <a:rPr lang="en-US" sz="3500" u="sng" dirty="0">
                <a:solidFill>
                  <a:srgbClr val="FFFFFF"/>
                </a:solidFill>
              </a:rPr>
              <a:t>1 Corinthians 6:15-18/ John 8:39-41</a:t>
            </a:r>
            <a:r>
              <a:rPr lang="en-US" sz="3500" dirty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FFFFFF"/>
                </a:solidFill>
              </a:rPr>
              <a:t>	-does sexual sin have to be physical? (</a:t>
            </a:r>
            <a:r>
              <a:rPr lang="en-US" sz="3500" u="sng" dirty="0">
                <a:solidFill>
                  <a:srgbClr val="FFFFFF"/>
                </a:solidFill>
              </a:rPr>
              <a:t>2 Corinthian 12:20-21</a:t>
            </a:r>
            <a:r>
              <a:rPr lang="en-US" sz="3500" dirty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FFFFFF"/>
                </a:solidFill>
              </a:rPr>
              <a:t>	-the exception demands a physical relationship (</a:t>
            </a:r>
            <a:r>
              <a:rPr lang="en-US" sz="3500" u="sng" dirty="0">
                <a:solidFill>
                  <a:srgbClr val="FFFFFF"/>
                </a:solidFill>
              </a:rPr>
              <a:t>Matthew 5</a:t>
            </a:r>
            <a:r>
              <a:rPr lang="en-US" sz="3500" dirty="0">
                <a:solidFill>
                  <a:srgbClr val="FFFFFF"/>
                </a:solidFill>
              </a:rPr>
              <a:t>)</a:t>
            </a:r>
          </a:p>
          <a:p>
            <a:endParaRPr lang="en-US" sz="3500" dirty="0">
              <a:solidFill>
                <a:srgbClr val="FFFFFF"/>
              </a:solidFill>
            </a:endParaRPr>
          </a:p>
          <a:p>
            <a:r>
              <a:rPr lang="en-US" sz="3500" b="1" dirty="0">
                <a:solidFill>
                  <a:srgbClr val="FFFFFF"/>
                </a:solidFill>
              </a:rPr>
              <a:t>Who is subject to this law? </a:t>
            </a:r>
            <a:r>
              <a:rPr lang="en-US" sz="3500" dirty="0">
                <a:solidFill>
                  <a:srgbClr val="FFFFFF"/>
                </a:solidFill>
              </a:rPr>
              <a:t>(</a:t>
            </a:r>
            <a:r>
              <a:rPr lang="en-US" sz="3500" u="sng" dirty="0">
                <a:solidFill>
                  <a:srgbClr val="FFFFFF"/>
                </a:solidFill>
              </a:rPr>
              <a:t>Matthew 5:31-32/ Ezra 10:10-44</a:t>
            </a:r>
            <a:r>
              <a:rPr lang="en-US" sz="3500" dirty="0">
                <a:solidFill>
                  <a:srgbClr val="FFFFFF"/>
                </a:solidFill>
              </a:rPr>
              <a:t>)</a:t>
            </a:r>
          </a:p>
          <a:p>
            <a:endParaRPr lang="en-US" sz="3500" dirty="0">
              <a:solidFill>
                <a:srgbClr val="FFFFFF"/>
              </a:solidFill>
            </a:endParaRPr>
          </a:p>
          <a:p>
            <a:r>
              <a:rPr lang="en-US" sz="3500" b="1" dirty="0">
                <a:solidFill>
                  <a:srgbClr val="FFFFFF"/>
                </a:solidFill>
              </a:rPr>
              <a:t>Clearing up false doctrine </a:t>
            </a:r>
            <a:r>
              <a:rPr lang="en-US" sz="3500" dirty="0">
                <a:solidFill>
                  <a:srgbClr val="FFFFFF"/>
                </a:solidFill>
              </a:rPr>
              <a:t>(</a:t>
            </a:r>
            <a:r>
              <a:rPr lang="en-US" sz="3500" u="sng" dirty="0">
                <a:solidFill>
                  <a:srgbClr val="FFFFFF"/>
                </a:solidFill>
              </a:rPr>
              <a:t>1 Corinthians 7:10-15</a:t>
            </a:r>
            <a:r>
              <a:rPr lang="en-US" sz="3500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312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203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 Serif</vt:lpstr>
      <vt:lpstr>Arial</vt:lpstr>
      <vt:lpstr>Baguet Script</vt:lpstr>
      <vt:lpstr>Calibri</vt:lpstr>
      <vt:lpstr>Calibri Light</vt:lpstr>
      <vt:lpstr>Harrington</vt:lpstr>
      <vt:lpstr>Office Theme</vt:lpstr>
      <vt:lpstr>Marriage &amp; Divorce: the exception, who may appeal? </vt:lpstr>
      <vt:lpstr>How to consider this topic</vt:lpstr>
      <vt:lpstr>How to consider this topic</vt:lpstr>
      <vt:lpstr>The Law and its Exception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&amp; Divorce: A weighty covenant</dc:title>
  <dc:creator>Benjamin Munoz</dc:creator>
  <cp:lastModifiedBy>Benjamin Munoz</cp:lastModifiedBy>
  <cp:revision>2</cp:revision>
  <dcterms:created xsi:type="dcterms:W3CDTF">2023-11-26T13:18:23Z</dcterms:created>
  <dcterms:modified xsi:type="dcterms:W3CDTF">2023-12-03T14:01:18Z</dcterms:modified>
</cp:coreProperties>
</file>